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6ADA1-0C23-4623-9239-29091FB145B1}" type="datetimeFigureOut">
              <a:rPr lang="en-IN" smtClean="0"/>
              <a:t>16-06-2020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2F74A-9E17-43A9-BFAC-601B179578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124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ADE8718-E0DE-48E9-850A-2E7F52044918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B3E9-CC22-4B30-A2EA-0B6BECC1EF60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8FF93-374E-4ED5-9651-69432EA86297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333C-F0FB-4F57-B2E8-446CAA1A66F5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B002-8580-4CDE-A980-E1E45A3D92A3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86C6A-01BF-45C7-8C40-ED03B61AAE8E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F8A4-AEB6-454D-94AA-3179F1E73956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2E2F2-EABC-4FFF-A106-E79FFEF28AEF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1CF5-D904-40EA-83D1-00B6680808D1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C58D-740D-4B36-A1A6-6DB367983BF6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A9F33-4DCD-4F50-93E8-207332CDB8A9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3AAF7-7A18-4A4A-BB5E-60523C30E23B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17BDE-1E7E-463A-A58F-F66DF11B30E5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FD749-99E7-4AB3-AE6D-2C6D1563C1AC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9ECA-BB86-4F35-AEA0-706060B9F981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F604-B3C1-45D3-985E-DE9E8785C877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CE9A-D860-42C2-B0D6-B58CA184E92B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ABEEA5B-9FF1-4F59-9393-6A1B7F739090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                                       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A6D91-9561-4EC7-88DB-A4FD819C3D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3600" b="1" dirty="0"/>
              <a:t>Deep Reinforcement Learning to train locomotion activity in Robots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82669E-479B-478D-A0C6-DB8DB901A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6836" y="3471337"/>
            <a:ext cx="7467600" cy="15070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sz="1400" b="1" dirty="0"/>
              <a:t>	Balasurya M									Ms. Surbhi Gupta</a:t>
            </a:r>
          </a:p>
          <a:p>
            <a:pPr algn="l"/>
            <a:r>
              <a:rPr lang="en-IN" sz="1400" b="1" dirty="0"/>
              <a:t>	Prem Swarup </a:t>
            </a:r>
            <a:r>
              <a:rPr lang="en-IN" sz="1400" b="1" dirty="0" err="1"/>
              <a:t>Satsangi</a:t>
            </a:r>
            <a:endParaRPr lang="en-IN" sz="1400" b="1" dirty="0"/>
          </a:p>
          <a:p>
            <a:pPr algn="l"/>
            <a:r>
              <a:rPr lang="en-IN" sz="1400" b="1" dirty="0"/>
              <a:t>	Manuel George Thomas</a:t>
            </a:r>
          </a:p>
          <a:p>
            <a:pPr algn="l"/>
            <a:r>
              <a:rPr lang="en-IN" sz="1400" b="1" dirty="0"/>
              <a:t>	Harsh Vyas</a:t>
            </a:r>
          </a:p>
          <a:p>
            <a:pPr algn="l"/>
            <a:r>
              <a:rPr lang="en-IN" sz="1400" b="1" dirty="0"/>
              <a:t>	Marlin Shah</a:t>
            </a:r>
          </a:p>
        </p:txBody>
      </p:sp>
      <p:pic>
        <p:nvPicPr>
          <p:cNvPr id="9" name="Picture 8" descr="A drawing of a face&#10;&#10;Description generated with high confidence">
            <a:extLst>
              <a:ext uri="{FF2B5EF4-FFF2-40B4-BE49-F238E27FC236}">
                <a16:creationId xmlns:a16="http://schemas.microsoft.com/office/drawing/2014/main" id="{EB9C5A8D-1233-47CF-A90A-A48F476F4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438" y="4927600"/>
            <a:ext cx="1605425" cy="395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857351-E8A1-4EED-96F8-A04D3FEF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228" y="4927600"/>
            <a:ext cx="1356936" cy="3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7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4C281-5885-4D2C-A18F-D7BA2001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5476-7C93-42E5-BFA2-53641CE0F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Deep Reinforcement Learning is the combination of Reinforcement Learning and Deep Learning. </a:t>
            </a:r>
          </a:p>
          <a:p>
            <a:pPr algn="just"/>
            <a:r>
              <a:rPr lang="en-IN" dirty="0"/>
              <a:t>This field has recently been able to solve a wide range of complex decision-making tasks that were previously impossible for a machine. </a:t>
            </a:r>
          </a:p>
          <a:p>
            <a:pPr algn="just"/>
            <a:r>
              <a:rPr lang="en-IN" dirty="0"/>
              <a:t>Deep RL opens up many new applications in domains such as healthcare, robotics, smart grids, finance, and many more. </a:t>
            </a:r>
          </a:p>
        </p:txBody>
      </p:sp>
      <p:pic>
        <p:nvPicPr>
          <p:cNvPr id="6" name="Picture 5" descr="A drawing of a face&#10;&#10;Description generated with high confidence">
            <a:extLst>
              <a:ext uri="{FF2B5EF4-FFF2-40B4-BE49-F238E27FC236}">
                <a16:creationId xmlns:a16="http://schemas.microsoft.com/office/drawing/2014/main" id="{8836FDF2-11E7-429D-BA6E-738259E3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13" y="5774866"/>
            <a:ext cx="1605425" cy="39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D6A49B-7679-4D4D-80B5-7F48ED98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749" y="5751207"/>
            <a:ext cx="1356936" cy="3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4C281-5885-4D2C-A18F-D7BA2001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Simulation Environment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5476-7C93-42E5-BFA2-53641CE0F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b="1" dirty="0" err="1"/>
              <a:t>OpenAI</a:t>
            </a:r>
            <a:r>
              <a:rPr lang="en-IN" b="1" dirty="0"/>
              <a:t> Gym</a:t>
            </a:r>
          </a:p>
          <a:p>
            <a:pPr algn="just"/>
            <a:r>
              <a:rPr lang="en-IN" dirty="0"/>
              <a:t>Gym is a toolkit developed by </a:t>
            </a:r>
            <a:r>
              <a:rPr lang="en-IN" dirty="0" err="1"/>
              <a:t>OpenAI</a:t>
            </a:r>
            <a:r>
              <a:rPr lang="en-IN" dirty="0"/>
              <a:t> to develop and evaluate Reinforcement Learning algorithms. </a:t>
            </a:r>
          </a:p>
          <a:p>
            <a:pPr algn="just"/>
            <a:r>
              <a:rPr lang="en-IN" dirty="0"/>
              <a:t>It is an open source library in Python with many environments prebuilt under several categories such as Box2D, </a:t>
            </a:r>
            <a:r>
              <a:rPr lang="en-IN" dirty="0" err="1"/>
              <a:t>ToyText</a:t>
            </a:r>
            <a:r>
              <a:rPr lang="en-IN" dirty="0"/>
              <a:t>. </a:t>
            </a:r>
          </a:p>
          <a:p>
            <a:pPr algn="just"/>
            <a:r>
              <a:rPr lang="en-IN" dirty="0" err="1"/>
              <a:t>MuJoCo</a:t>
            </a:r>
            <a:r>
              <a:rPr lang="en-IN" dirty="0"/>
              <a:t> (multi-joint dynamics in contact) is a proprietary physics engine to facilitate development in robotics, biomechanics, graphics and animation. </a:t>
            </a:r>
            <a:endParaRPr lang="en-IN" b="1" dirty="0"/>
          </a:p>
          <a:p>
            <a:pPr algn="just"/>
            <a:endParaRPr lang="en-IN" b="1" dirty="0"/>
          </a:p>
        </p:txBody>
      </p:sp>
      <p:pic>
        <p:nvPicPr>
          <p:cNvPr id="6" name="Picture 5" descr="A drawing of a face&#10;&#10;Description generated with high confidence">
            <a:extLst>
              <a:ext uri="{FF2B5EF4-FFF2-40B4-BE49-F238E27FC236}">
                <a16:creationId xmlns:a16="http://schemas.microsoft.com/office/drawing/2014/main" id="{8836FDF2-11E7-429D-BA6E-738259E3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13" y="5774866"/>
            <a:ext cx="1605425" cy="39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D6A49B-7679-4D4D-80B5-7F48ED98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749" y="5751207"/>
            <a:ext cx="1356936" cy="3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79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4C281-5885-4D2C-A18F-D7BA2001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Methodology / Model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5476-7C93-42E5-BFA2-53641CE0F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b="1" dirty="0"/>
              <a:t>Bipedal Walker </a:t>
            </a:r>
            <a:r>
              <a:rPr lang="en-IN" dirty="0"/>
              <a:t>is an environment in Box2D. The agent has two legs and the primary task is to navigate the environment without falling. We solved it using SAC and PPO2 algorithms.</a:t>
            </a:r>
          </a:p>
          <a:p>
            <a:pPr algn="just"/>
            <a:r>
              <a:rPr lang="en-IN" b="1" dirty="0"/>
              <a:t>Half Cheetah </a:t>
            </a:r>
            <a:r>
              <a:rPr lang="en-IN" dirty="0"/>
              <a:t>is an environment built on </a:t>
            </a:r>
            <a:r>
              <a:rPr lang="en-IN" dirty="0" err="1"/>
              <a:t>MuJoCo</a:t>
            </a:r>
            <a:r>
              <a:rPr lang="en-IN" dirty="0"/>
              <a:t>, resembling a cheetah, but with two legs. We also trained </a:t>
            </a:r>
            <a:r>
              <a:rPr lang="en-IN" dirty="0" err="1"/>
              <a:t>HalfCheetah</a:t>
            </a:r>
            <a:r>
              <a:rPr lang="en-IN" dirty="0"/>
              <a:t> using SAC and TD3 algorithms.</a:t>
            </a:r>
            <a:endParaRPr lang="en-IN" b="1" dirty="0"/>
          </a:p>
        </p:txBody>
      </p:sp>
      <p:pic>
        <p:nvPicPr>
          <p:cNvPr id="6" name="Picture 5" descr="A drawing of a face&#10;&#10;Description generated with high confidence">
            <a:extLst>
              <a:ext uri="{FF2B5EF4-FFF2-40B4-BE49-F238E27FC236}">
                <a16:creationId xmlns:a16="http://schemas.microsoft.com/office/drawing/2014/main" id="{8836FDF2-11E7-429D-BA6E-738259E3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13" y="5774866"/>
            <a:ext cx="1605425" cy="39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D6A49B-7679-4D4D-80B5-7F48ED98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749" y="5751207"/>
            <a:ext cx="1356936" cy="3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51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4C281-5885-4D2C-A18F-D7BA2001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Results Achieved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8D91BE-557A-46F5-AEA1-9F9EC2D34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026" y="2733869"/>
            <a:ext cx="3792234" cy="2213098"/>
          </a:xfrm>
        </p:spPr>
      </p:pic>
      <p:pic>
        <p:nvPicPr>
          <p:cNvPr id="6" name="Picture 5" descr="A drawing of a face&#10;&#10;Description generated with high confidence">
            <a:extLst>
              <a:ext uri="{FF2B5EF4-FFF2-40B4-BE49-F238E27FC236}">
                <a16:creationId xmlns:a16="http://schemas.microsoft.com/office/drawing/2014/main" id="{8836FDF2-11E7-429D-BA6E-738259E3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13" y="5774866"/>
            <a:ext cx="1605425" cy="39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D6A49B-7679-4D4D-80B5-7F48ED982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749" y="5751207"/>
            <a:ext cx="1356936" cy="395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A0F182-BDC2-4E3D-B88A-A27F88940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013" y="2556932"/>
            <a:ext cx="4415584" cy="2547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5270E1-C562-4B30-9396-DD24E055D423}"/>
              </a:ext>
            </a:extLst>
          </p:cNvPr>
          <p:cNvSpPr txBox="1"/>
          <p:nvPr/>
        </p:nvSpPr>
        <p:spPr>
          <a:xfrm>
            <a:off x="6481013" y="5184559"/>
            <a:ext cx="432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Learning Curve-Bipedal Walker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7765-6553-48BD-9F24-7A7A43E4EFEE}"/>
              </a:ext>
            </a:extLst>
          </p:cNvPr>
          <p:cNvSpPr txBox="1"/>
          <p:nvPr/>
        </p:nvSpPr>
        <p:spPr>
          <a:xfrm>
            <a:off x="1568025" y="5184559"/>
            <a:ext cx="379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Bipedal Walker trained using SAC</a:t>
            </a:r>
          </a:p>
        </p:txBody>
      </p:sp>
    </p:spTree>
    <p:extLst>
      <p:ext uri="{BB962C8B-B14F-4D97-AF65-F5344CB8AC3E}">
        <p14:creationId xmlns:p14="http://schemas.microsoft.com/office/powerpoint/2010/main" val="2724278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85282-FBA0-4FC7-9BB8-B6DB870A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Results Achieved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381FDB-0697-47AE-B0DF-EE7FD0142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5185" y="2610514"/>
            <a:ext cx="4451413" cy="2395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3CA77-A545-454F-B84A-CAA83CD06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2752875"/>
            <a:ext cx="4058945" cy="2253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0657DB-89FD-466E-98CF-9283AE34562E}"/>
              </a:ext>
            </a:extLst>
          </p:cNvPr>
          <p:cNvSpPr txBox="1"/>
          <p:nvPr/>
        </p:nvSpPr>
        <p:spPr>
          <a:xfrm>
            <a:off x="1295400" y="5103914"/>
            <a:ext cx="4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Half Cheetah trained using TD3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415D7-EFE5-480D-9A24-5A7F24570258}"/>
              </a:ext>
            </a:extLst>
          </p:cNvPr>
          <p:cNvSpPr txBox="1"/>
          <p:nvPr/>
        </p:nvSpPr>
        <p:spPr>
          <a:xfrm>
            <a:off x="6658252" y="5103914"/>
            <a:ext cx="40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Learning Curve-Half Cheetah</a:t>
            </a:r>
          </a:p>
        </p:txBody>
      </p:sp>
      <p:pic>
        <p:nvPicPr>
          <p:cNvPr id="11" name="Picture 10" descr="A drawing of a face&#10;&#10;Description generated with high confidence">
            <a:extLst>
              <a:ext uri="{FF2B5EF4-FFF2-40B4-BE49-F238E27FC236}">
                <a16:creationId xmlns:a16="http://schemas.microsoft.com/office/drawing/2014/main" id="{A5AA22F3-78A2-4A24-BF94-FD453DC48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13" y="5774866"/>
            <a:ext cx="1605425" cy="3955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29ECDE-EBBE-4573-91AB-B266C3517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9749" y="5751207"/>
            <a:ext cx="1356936" cy="3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97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4C281-5885-4D2C-A18F-D7BA2001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5476-7C93-42E5-BFA2-53641CE0F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have applied one of the state of the art algorithms in DRL to the task of robot locomotion.</a:t>
            </a:r>
          </a:p>
          <a:p>
            <a:r>
              <a:rPr lang="en-IN" dirty="0"/>
              <a:t>But, if we had to train for a different kind of model, the hyperparameter tuning process could be exhausting.</a:t>
            </a:r>
          </a:p>
          <a:p>
            <a:r>
              <a:rPr lang="en-IN" dirty="0"/>
              <a:t>Robot control is quite complex and very difficult to program manually. So, Deep Reinforcement Learning is most likely to be the future of Robotics and other related fields.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 descr="A drawing of a face&#10;&#10;Description generated with high confidence">
            <a:extLst>
              <a:ext uri="{FF2B5EF4-FFF2-40B4-BE49-F238E27FC236}">
                <a16:creationId xmlns:a16="http://schemas.microsoft.com/office/drawing/2014/main" id="{8836FDF2-11E7-429D-BA6E-738259E3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13" y="5774866"/>
            <a:ext cx="1605425" cy="39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D6A49B-7679-4D4D-80B5-7F48ED98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749" y="5751207"/>
            <a:ext cx="1356936" cy="3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93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4C281-5885-4D2C-A18F-D7BA2001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5476-7C93-42E5-BFA2-53641CE0F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H. Van Hasselt, A. </a:t>
            </a:r>
            <a:r>
              <a:rPr lang="en-US" dirty="0" err="1"/>
              <a:t>Guez</a:t>
            </a:r>
            <a:r>
              <a:rPr lang="en-US" dirty="0"/>
              <a:t> and D. Silver, "Deep reinforcement learning with double Q-learning", AAAI, pp. 2094-2100, 2016.</a:t>
            </a:r>
            <a:endParaRPr lang="en-IN" dirty="0"/>
          </a:p>
          <a:p>
            <a:r>
              <a:rPr lang="en-IN" dirty="0"/>
              <a:t>Off-policy maximum entropy deep reinforcement learning with a stochastic actor- T </a:t>
            </a:r>
            <a:r>
              <a:rPr lang="en-IN" dirty="0" err="1"/>
              <a:t>Haarnoja</a:t>
            </a:r>
            <a:r>
              <a:rPr lang="en-IN" dirty="0"/>
              <a:t>, A Zhou, P </a:t>
            </a:r>
            <a:r>
              <a:rPr lang="en-IN" dirty="0" err="1"/>
              <a:t>Abbeel</a:t>
            </a:r>
            <a:r>
              <a:rPr lang="en-IN" dirty="0"/>
              <a:t>, S Levine</a:t>
            </a:r>
          </a:p>
          <a:p>
            <a:r>
              <a:rPr lang="en-IN" dirty="0"/>
              <a:t>Scott Fujimoto, </a:t>
            </a:r>
            <a:r>
              <a:rPr lang="en-IN" dirty="0" err="1"/>
              <a:t>Herke</a:t>
            </a:r>
            <a:r>
              <a:rPr lang="en-IN" dirty="0"/>
              <a:t> van Hoof, David </a:t>
            </a:r>
            <a:r>
              <a:rPr lang="en-IN" dirty="0" err="1"/>
              <a:t>Meger</a:t>
            </a:r>
            <a:r>
              <a:rPr lang="en-IN" dirty="0"/>
              <a:t> “Addressing Function Approximation Error in Actor-Critic Methods”,2018.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 descr="A drawing of a face&#10;&#10;Description generated with high confidence">
            <a:extLst>
              <a:ext uri="{FF2B5EF4-FFF2-40B4-BE49-F238E27FC236}">
                <a16:creationId xmlns:a16="http://schemas.microsoft.com/office/drawing/2014/main" id="{8836FDF2-11E7-429D-BA6E-738259E3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13" y="5774866"/>
            <a:ext cx="1605425" cy="39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D6A49B-7679-4D4D-80B5-7F48ED98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749" y="5751207"/>
            <a:ext cx="1356936" cy="3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6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awing of a face&#10;&#10;Description generated with high confidence">
            <a:extLst>
              <a:ext uri="{FF2B5EF4-FFF2-40B4-BE49-F238E27FC236}">
                <a16:creationId xmlns:a16="http://schemas.microsoft.com/office/drawing/2014/main" id="{8836FDF2-11E7-429D-BA6E-738259E33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13" y="5774866"/>
            <a:ext cx="1605425" cy="39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D6A49B-7679-4D4D-80B5-7F48ED98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749" y="5751207"/>
            <a:ext cx="1356936" cy="39559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B32C701-CBC7-4DF2-B3F5-A8F9DEEB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777066"/>
            <a:ext cx="9601196" cy="1303867"/>
          </a:xfrm>
        </p:spPr>
        <p:txBody>
          <a:bodyPr/>
          <a:lstStyle/>
          <a:p>
            <a:r>
              <a:rPr lang="en-IN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66628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115</TotalTime>
  <Words>398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Garamond</vt:lpstr>
      <vt:lpstr>Organic</vt:lpstr>
      <vt:lpstr>Deep Reinforcement Learning to train locomotion activity in Robots</vt:lpstr>
      <vt:lpstr>Introduction</vt:lpstr>
      <vt:lpstr>Simulation Environment Used</vt:lpstr>
      <vt:lpstr>Methodology / Model Used</vt:lpstr>
      <vt:lpstr>Results Achieved</vt:lpstr>
      <vt:lpstr>Results Achieved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Madhushi Verma</dc:creator>
  <cp:lastModifiedBy>bala3506@gmail.com</cp:lastModifiedBy>
  <cp:revision>33</cp:revision>
  <dcterms:created xsi:type="dcterms:W3CDTF">2019-07-11T19:19:23Z</dcterms:created>
  <dcterms:modified xsi:type="dcterms:W3CDTF">2020-06-16T15:16:32Z</dcterms:modified>
</cp:coreProperties>
</file>